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7" r:id="rId2"/>
    <p:sldId id="261" r:id="rId3"/>
    <p:sldId id="256" r:id="rId4"/>
    <p:sldId id="260" r:id="rId5"/>
    <p:sldId id="262" r:id="rId6"/>
    <p:sldId id="263" r:id="rId7"/>
    <p:sldId id="258" r:id="rId8"/>
    <p:sldId id="259" r:id="rId9"/>
    <p:sldId id="272" r:id="rId10"/>
    <p:sldId id="271" r:id="rId11"/>
    <p:sldId id="265" r:id="rId12"/>
    <p:sldId id="266" r:id="rId13"/>
    <p:sldId id="267" r:id="rId14"/>
    <p:sldId id="268" r:id="rId15"/>
    <p:sldId id="273"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86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573A88D-A56F-468C-AA69-1C7916274C8D}" type="datetimeFigureOut">
              <a:rPr lang="en-US" smtClean="0"/>
              <a:pPr/>
              <a:t>5/21/2021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04B8E2F-5C06-4E5C-98EE-EB65F792BE1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3A88D-A56F-468C-AA69-1C7916274C8D}" type="datetimeFigureOut">
              <a:rPr lang="en-US" smtClean="0"/>
              <a:pPr/>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B8E2F-5C06-4E5C-98EE-EB65F792BE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3A88D-A56F-468C-AA69-1C7916274C8D}" type="datetimeFigureOut">
              <a:rPr lang="en-US" smtClean="0"/>
              <a:pPr/>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B8E2F-5C06-4E5C-98EE-EB65F792BE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3A88D-A56F-468C-AA69-1C7916274C8D}" type="datetimeFigureOut">
              <a:rPr lang="en-US" smtClean="0"/>
              <a:pPr/>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B8E2F-5C06-4E5C-98EE-EB65F792BE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73A88D-A56F-468C-AA69-1C7916274C8D}" type="datetimeFigureOut">
              <a:rPr lang="en-US" smtClean="0"/>
              <a:pPr/>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B8E2F-5C06-4E5C-98EE-EB65F792BE1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73A88D-A56F-468C-AA69-1C7916274C8D}" type="datetimeFigureOut">
              <a:rPr lang="en-US" smtClean="0"/>
              <a:pPr/>
              <a:t>5/21/2021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B8E2F-5C06-4E5C-98EE-EB65F792BE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73A88D-A56F-468C-AA69-1C7916274C8D}" type="datetimeFigureOut">
              <a:rPr lang="en-US" smtClean="0"/>
              <a:pPr/>
              <a:t>5/21/2021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4B8E2F-5C06-4E5C-98EE-EB65F792BE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73A88D-A56F-468C-AA69-1C7916274C8D}" type="datetimeFigureOut">
              <a:rPr lang="en-US" smtClean="0"/>
              <a:pPr/>
              <a:t>5/21/2021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4B8E2F-5C06-4E5C-98EE-EB65F792BE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3A88D-A56F-468C-AA69-1C7916274C8D}" type="datetimeFigureOut">
              <a:rPr lang="en-US" smtClean="0"/>
              <a:pPr/>
              <a:t>5/21/2021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4B8E2F-5C06-4E5C-98EE-EB65F792BE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73A88D-A56F-468C-AA69-1C7916274C8D}" type="datetimeFigureOut">
              <a:rPr lang="en-US" smtClean="0"/>
              <a:pPr/>
              <a:t>5/21/2021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B8E2F-5C06-4E5C-98EE-EB65F792BE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73A88D-A56F-468C-AA69-1C7916274C8D}" type="datetimeFigureOut">
              <a:rPr lang="en-US" smtClean="0"/>
              <a:pPr/>
              <a:t>5/21/2021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04B8E2F-5C06-4E5C-98EE-EB65F792BE1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573A88D-A56F-468C-AA69-1C7916274C8D}" type="datetimeFigureOut">
              <a:rPr lang="en-US" smtClean="0"/>
              <a:pPr/>
              <a:t>5/21/2021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04B8E2F-5C06-4E5C-98EE-EB65F792BE1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85800"/>
            <a:ext cx="7086600" cy="2369880"/>
          </a:xfrm>
          <a:prstGeom prst="rect">
            <a:avLst/>
          </a:prstGeom>
          <a:noFill/>
        </p:spPr>
        <p:txBody>
          <a:bodyPr wrap="square" rtlCol="0">
            <a:spAutoFit/>
          </a:bodyPr>
          <a:lstStyle/>
          <a:p>
            <a:pPr algn="ctr"/>
            <a:r>
              <a:rPr lang="en-US" sz="3200" b="1" dirty="0" smtClean="0">
                <a:solidFill>
                  <a:srgbClr val="FF0000"/>
                </a:solidFill>
                <a:latin typeface="Cambria" pitchFamily="18" charset="0"/>
              </a:rPr>
              <a:t>Database Security and Auditing</a:t>
            </a:r>
          </a:p>
          <a:p>
            <a:endParaRPr lang="en-US" b="1" dirty="0">
              <a:solidFill>
                <a:srgbClr val="FF0000"/>
              </a:solidFill>
              <a:latin typeface="Cambria" pitchFamily="18" charset="0"/>
            </a:endParaRPr>
          </a:p>
          <a:p>
            <a:pPr algn="ctr">
              <a:buFont typeface="Arial" pitchFamily="34" charset="0"/>
              <a:buChar char="•"/>
            </a:pPr>
            <a:r>
              <a:rPr lang="en-US" sz="2800" b="1" dirty="0" smtClean="0">
                <a:solidFill>
                  <a:srgbClr val="FF0000"/>
                </a:solidFill>
                <a:latin typeface="Cambria" pitchFamily="18" charset="0"/>
              </a:rPr>
              <a:t>Authentication</a:t>
            </a:r>
          </a:p>
          <a:p>
            <a:pPr algn="ctr">
              <a:buFont typeface="Arial" pitchFamily="34" charset="0"/>
              <a:buChar char="•"/>
            </a:pPr>
            <a:r>
              <a:rPr lang="en-US" sz="2800" b="1" dirty="0" smtClean="0">
                <a:solidFill>
                  <a:srgbClr val="FF0000"/>
                </a:solidFill>
                <a:latin typeface="Cambria" pitchFamily="18" charset="0"/>
              </a:rPr>
              <a:t>Authorization</a:t>
            </a:r>
          </a:p>
          <a:p>
            <a:pPr algn="ctr">
              <a:buFont typeface="Arial" pitchFamily="34" charset="0"/>
              <a:buChar char="•"/>
            </a:pPr>
            <a:r>
              <a:rPr lang="en-US" sz="2800" b="1" dirty="0" smtClean="0">
                <a:solidFill>
                  <a:srgbClr val="FF0000"/>
                </a:solidFill>
                <a:latin typeface="Cambria" pitchFamily="18" charset="0"/>
              </a:rPr>
              <a:t>Auditing</a:t>
            </a:r>
          </a:p>
          <a:p>
            <a:endParaRPr lang="en-US" sz="1400" b="1" dirty="0">
              <a:latin typeface="Cambria" pitchFamily="18" charset="0"/>
            </a:endParaRPr>
          </a:p>
        </p:txBody>
      </p:sp>
      <p:pic>
        <p:nvPicPr>
          <p:cNvPr id="15362" name="Picture 2" descr="5 steps to reduce risk and improve database security"/>
          <p:cNvPicPr>
            <a:picLocks noChangeAspect="1" noChangeArrowheads="1"/>
          </p:cNvPicPr>
          <p:nvPr/>
        </p:nvPicPr>
        <p:blipFill>
          <a:blip r:embed="rId2"/>
          <a:srcRect/>
          <a:stretch>
            <a:fillRect/>
          </a:stretch>
        </p:blipFill>
        <p:spPr bwMode="auto">
          <a:xfrm>
            <a:off x="1524000" y="3276600"/>
            <a:ext cx="5851789" cy="329565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304800"/>
          <a:ext cx="9144000" cy="6553200"/>
        </p:xfrm>
        <a:graphic>
          <a:graphicData uri="http://schemas.openxmlformats.org/drawingml/2006/table">
            <a:tbl>
              <a:tblPr/>
              <a:tblGrid>
                <a:gridCol w="4566846"/>
                <a:gridCol w="4577154"/>
              </a:tblGrid>
              <a:tr h="207500">
                <a:tc>
                  <a:txBody>
                    <a:bodyPr/>
                    <a:lstStyle/>
                    <a:p>
                      <a:pPr algn="ctr" rtl="0" fontAlgn="t"/>
                      <a:r>
                        <a:rPr lang="en-US" sz="700" b="1" dirty="0">
                          <a:solidFill>
                            <a:srgbClr val="222222"/>
                          </a:solidFill>
                        </a:rPr>
                        <a:t>Type of Auditing (link to discussion)</a:t>
                      </a:r>
                    </a:p>
                  </a:txBody>
                  <a:tcPr marL="11016" marR="11016" marT="11016" marB="11016">
                    <a:lnL>
                      <a:noFill/>
                    </a:lnL>
                    <a:lnR>
                      <a:noFill/>
                    </a:lnR>
                    <a:lnT>
                      <a:noFill/>
                    </a:lnT>
                    <a:lnB>
                      <a:noFill/>
                    </a:lnB>
                    <a:solidFill>
                      <a:srgbClr val="3F3F3F"/>
                    </a:solidFill>
                  </a:tcPr>
                </a:tc>
                <a:tc>
                  <a:txBody>
                    <a:bodyPr/>
                    <a:lstStyle/>
                    <a:p>
                      <a:pPr algn="ctr" rtl="0" fontAlgn="t"/>
                      <a:r>
                        <a:rPr lang="en-US" sz="700" b="1">
                          <a:solidFill>
                            <a:srgbClr val="222222"/>
                          </a:solidFill>
                        </a:rPr>
                        <a:t>Meaning/Description</a:t>
                      </a:r>
                    </a:p>
                  </a:txBody>
                  <a:tcPr marL="11016" marR="11016" marT="11016" marB="11016">
                    <a:lnL>
                      <a:noFill/>
                    </a:lnL>
                    <a:lnR>
                      <a:noFill/>
                    </a:lnR>
                    <a:lnT>
                      <a:noFill/>
                    </a:lnT>
                    <a:lnB>
                      <a:noFill/>
                    </a:lnB>
                    <a:solidFill>
                      <a:srgbClr val="3F3F3F"/>
                    </a:solidFill>
                  </a:tcPr>
                </a:tc>
              </a:tr>
              <a:tr h="1970009">
                <a:tc>
                  <a:txBody>
                    <a:bodyPr/>
                    <a:lstStyle/>
                    <a:p>
                      <a:pPr algn="l" rtl="0" fontAlgn="t"/>
                      <a:r>
                        <a:rPr lang="en-US" sz="1400" b="0" u="none" strike="noStrike" dirty="0">
                          <a:solidFill>
                            <a:srgbClr val="1D5AAB"/>
                          </a:solidFill>
                          <a:latin typeface="Cambria" pitchFamily="18" charset="0"/>
                        </a:rPr>
                        <a:t>Statement Auditing</a:t>
                      </a:r>
                      <a:endParaRPr lang="en-US" sz="1400" b="0" dirty="0">
                        <a:solidFill>
                          <a:srgbClr val="222222"/>
                        </a:solidFill>
                        <a:latin typeface="Cambria" pitchFamily="18" charset="0"/>
                      </a:endParaRPr>
                    </a:p>
                  </a:txBody>
                  <a:tcPr marL="22031" marR="22031" marT="29375" marB="29375">
                    <a:lnL>
                      <a:noFill/>
                    </a:lnL>
                    <a:lnR>
                      <a:noFill/>
                    </a:lnR>
                    <a:lnT>
                      <a:noFill/>
                    </a:lnT>
                    <a:lnB w="9525" cap="flat" cmpd="sng" algn="ctr">
                      <a:solidFill>
                        <a:srgbClr val="3F3F3F"/>
                      </a:solidFill>
                      <a:prstDash val="solid"/>
                      <a:round/>
                      <a:headEnd type="none" w="med" len="med"/>
                      <a:tailEnd type="none" w="med" len="med"/>
                    </a:lnB>
                    <a:solidFill>
                      <a:srgbClr val="FFFFFF"/>
                    </a:solidFill>
                  </a:tcPr>
                </a:tc>
                <a:tc>
                  <a:txBody>
                    <a:bodyPr/>
                    <a:lstStyle/>
                    <a:p>
                      <a:pPr algn="l" rtl="0" fontAlgn="t"/>
                      <a:r>
                        <a:rPr lang="en-US" sz="1400" b="0" dirty="0">
                          <a:solidFill>
                            <a:srgbClr val="222222"/>
                          </a:solidFill>
                          <a:latin typeface="Cambria" pitchFamily="18" charset="0"/>
                        </a:rPr>
                        <a:t>Enables you to audit SQL statements by type of statement, not by the specific schema objects on which they operate. Typically broad, statement auditing audits the use of several types of related actions for each option. For example, AUDIT TABLE tracks several DDL statements regardless of the table on which they are issued. You can also set statement auditing to audit selected users or every user in the database.</a:t>
                      </a:r>
                    </a:p>
                  </a:txBody>
                  <a:tcPr marL="22031" marR="22031" marT="29375" marB="29375">
                    <a:lnL>
                      <a:noFill/>
                    </a:lnL>
                    <a:lnR>
                      <a:noFill/>
                    </a:lnR>
                    <a:lnT>
                      <a:noFill/>
                    </a:lnT>
                    <a:lnB w="9525" cap="flat" cmpd="sng" algn="ctr">
                      <a:solidFill>
                        <a:srgbClr val="3F3F3F"/>
                      </a:solidFill>
                      <a:prstDash val="solid"/>
                      <a:round/>
                      <a:headEnd type="none" w="med" len="med"/>
                      <a:tailEnd type="none" w="med" len="med"/>
                    </a:lnB>
                    <a:solidFill>
                      <a:srgbClr val="FFFFFF"/>
                    </a:solidFill>
                  </a:tcPr>
                </a:tc>
              </a:tr>
              <a:tr h="1629045">
                <a:tc>
                  <a:txBody>
                    <a:bodyPr/>
                    <a:lstStyle/>
                    <a:p>
                      <a:pPr algn="l" rtl="0" fontAlgn="t"/>
                      <a:r>
                        <a:rPr lang="en-US" sz="1400" b="0" u="none" strike="noStrike" dirty="0">
                          <a:solidFill>
                            <a:srgbClr val="1D5AAB"/>
                          </a:solidFill>
                          <a:latin typeface="Cambria" pitchFamily="18" charset="0"/>
                        </a:rPr>
                        <a:t>Privilege Auditing</a:t>
                      </a:r>
                      <a:endParaRPr lang="en-US" sz="1400" b="0" dirty="0">
                        <a:solidFill>
                          <a:srgbClr val="222222"/>
                        </a:solidFill>
                        <a:latin typeface="Cambria" pitchFamily="18" charset="0"/>
                      </a:endParaRPr>
                    </a:p>
                  </a:txBody>
                  <a:tcPr marL="22031" marR="22031" marT="29375" marB="29375">
                    <a:lnL>
                      <a:noFill/>
                    </a:lnL>
                    <a:lnR>
                      <a:noFill/>
                    </a:lnR>
                    <a:lnT w="9525" cap="flat" cmpd="sng" algn="ctr">
                      <a:solidFill>
                        <a:srgbClr val="3F3F3F"/>
                      </a:solidFill>
                      <a:prstDash val="solid"/>
                      <a:round/>
                      <a:headEnd type="none" w="med" len="med"/>
                      <a:tailEnd type="none" w="med" len="med"/>
                    </a:lnT>
                    <a:lnB w="9525" cap="flat" cmpd="sng" algn="ctr">
                      <a:solidFill>
                        <a:srgbClr val="3F3F3F"/>
                      </a:solidFill>
                      <a:prstDash val="solid"/>
                      <a:round/>
                      <a:headEnd type="none" w="med" len="med"/>
                      <a:tailEnd type="none" w="med" len="med"/>
                    </a:lnB>
                    <a:solidFill>
                      <a:srgbClr val="F9F9F9"/>
                    </a:solidFill>
                  </a:tcPr>
                </a:tc>
                <a:tc>
                  <a:txBody>
                    <a:bodyPr/>
                    <a:lstStyle/>
                    <a:p>
                      <a:pPr algn="l" rtl="0" fontAlgn="t"/>
                      <a:r>
                        <a:rPr lang="en-US" sz="1400" b="0" dirty="0">
                          <a:solidFill>
                            <a:srgbClr val="222222"/>
                          </a:solidFill>
                          <a:latin typeface="Cambria" pitchFamily="18" charset="0"/>
                        </a:rPr>
                        <a:t>Enables you to audit the use of powerful system privileges that enable corresponding actions, such as AUDIT CREATE TABLE. Privilege auditing is more focused than statement auditing, which audits only a particular type of action. You can set privilege auditing to audit a selected user or every user in the database.</a:t>
                      </a:r>
                    </a:p>
                  </a:txBody>
                  <a:tcPr marL="22031" marR="22031" marT="29375" marB="29375">
                    <a:lnL>
                      <a:noFill/>
                    </a:lnL>
                    <a:lnR>
                      <a:noFill/>
                    </a:lnR>
                    <a:lnT w="9525" cap="flat" cmpd="sng" algn="ctr">
                      <a:solidFill>
                        <a:srgbClr val="3F3F3F"/>
                      </a:solidFill>
                      <a:prstDash val="solid"/>
                      <a:round/>
                      <a:headEnd type="none" w="med" len="med"/>
                      <a:tailEnd type="none" w="med" len="med"/>
                    </a:lnT>
                    <a:lnB w="9525" cap="flat" cmpd="sng" algn="ctr">
                      <a:solidFill>
                        <a:srgbClr val="3F3F3F"/>
                      </a:solidFill>
                      <a:prstDash val="solid"/>
                      <a:round/>
                      <a:headEnd type="none" w="med" len="med"/>
                      <a:tailEnd type="none" w="med" len="med"/>
                    </a:lnB>
                    <a:solidFill>
                      <a:srgbClr val="F9F9F9"/>
                    </a:solidFill>
                  </a:tcPr>
                </a:tc>
              </a:tr>
              <a:tr h="1629045">
                <a:tc>
                  <a:txBody>
                    <a:bodyPr/>
                    <a:lstStyle/>
                    <a:p>
                      <a:pPr algn="l" rtl="0" fontAlgn="t"/>
                      <a:r>
                        <a:rPr lang="en-US" sz="1400" b="0" u="none" strike="noStrike" dirty="0">
                          <a:solidFill>
                            <a:srgbClr val="1D5AAB"/>
                          </a:solidFill>
                          <a:latin typeface="Cambria" pitchFamily="18" charset="0"/>
                        </a:rPr>
                        <a:t>Schema Object Auditing</a:t>
                      </a:r>
                      <a:endParaRPr lang="en-US" sz="1400" b="0" dirty="0">
                        <a:solidFill>
                          <a:srgbClr val="222222"/>
                        </a:solidFill>
                        <a:latin typeface="Cambria" pitchFamily="18" charset="0"/>
                      </a:endParaRPr>
                    </a:p>
                  </a:txBody>
                  <a:tcPr marL="22031" marR="22031" marT="29375" marB="29375">
                    <a:lnL>
                      <a:noFill/>
                    </a:lnL>
                    <a:lnR>
                      <a:noFill/>
                    </a:lnR>
                    <a:lnT w="9525" cap="flat" cmpd="sng" algn="ctr">
                      <a:solidFill>
                        <a:srgbClr val="3F3F3F"/>
                      </a:solidFill>
                      <a:prstDash val="solid"/>
                      <a:round/>
                      <a:headEnd type="none" w="med" len="med"/>
                      <a:tailEnd type="none" w="med" len="med"/>
                    </a:lnT>
                    <a:lnB w="9525" cap="flat" cmpd="sng" algn="ctr">
                      <a:solidFill>
                        <a:srgbClr val="3F3F3F"/>
                      </a:solidFill>
                      <a:prstDash val="solid"/>
                      <a:round/>
                      <a:headEnd type="none" w="med" len="med"/>
                      <a:tailEnd type="none" w="med" len="med"/>
                    </a:lnB>
                    <a:solidFill>
                      <a:srgbClr val="FFFFFF"/>
                    </a:solidFill>
                  </a:tcPr>
                </a:tc>
                <a:tc>
                  <a:txBody>
                    <a:bodyPr/>
                    <a:lstStyle/>
                    <a:p>
                      <a:pPr algn="l" rtl="0" fontAlgn="t"/>
                      <a:r>
                        <a:rPr lang="en-US" sz="1400" b="0" dirty="0">
                          <a:solidFill>
                            <a:srgbClr val="222222"/>
                          </a:solidFill>
                          <a:latin typeface="Cambria" pitchFamily="18" charset="0"/>
                        </a:rPr>
                        <a:t>Enables you to audit specific statements on a particular schema object, such as AUDIT SELECT ON employees. Schema object auditing is very focused, auditing only a single specified type of statement (such as SELECT) on a specified schema object. Schema object auditing always applies to all users of the database.</a:t>
                      </a:r>
                    </a:p>
                  </a:txBody>
                  <a:tcPr marL="22031" marR="22031" marT="29375" marB="29375">
                    <a:lnL>
                      <a:noFill/>
                    </a:lnL>
                    <a:lnR>
                      <a:noFill/>
                    </a:lnR>
                    <a:lnT w="9525" cap="flat" cmpd="sng" algn="ctr">
                      <a:solidFill>
                        <a:srgbClr val="3F3F3F"/>
                      </a:solidFill>
                      <a:prstDash val="solid"/>
                      <a:round/>
                      <a:headEnd type="none" w="med" len="med"/>
                      <a:tailEnd type="none" w="med" len="med"/>
                    </a:lnT>
                    <a:lnB w="9525" cap="flat" cmpd="sng" algn="ctr">
                      <a:solidFill>
                        <a:srgbClr val="3F3F3F"/>
                      </a:solidFill>
                      <a:prstDash val="solid"/>
                      <a:round/>
                      <a:headEnd type="none" w="med" len="med"/>
                      <a:tailEnd type="none" w="med" len="med"/>
                    </a:lnB>
                    <a:solidFill>
                      <a:srgbClr val="FFFFFF"/>
                    </a:solidFill>
                  </a:tcPr>
                </a:tc>
              </a:tr>
              <a:tr h="1117601">
                <a:tc>
                  <a:txBody>
                    <a:bodyPr/>
                    <a:lstStyle/>
                    <a:p>
                      <a:pPr algn="l" rtl="0" fontAlgn="t"/>
                      <a:r>
                        <a:rPr lang="en-US" sz="1400" b="0" u="none" strike="noStrike" dirty="0">
                          <a:solidFill>
                            <a:srgbClr val="1D5AAB"/>
                          </a:solidFill>
                          <a:latin typeface="Cambria" pitchFamily="18" charset="0"/>
                        </a:rPr>
                        <a:t>Fine-Grained Auditing</a:t>
                      </a:r>
                      <a:endParaRPr lang="en-US" sz="1400" b="0" dirty="0">
                        <a:solidFill>
                          <a:srgbClr val="222222"/>
                        </a:solidFill>
                        <a:latin typeface="Cambria" pitchFamily="18" charset="0"/>
                      </a:endParaRPr>
                    </a:p>
                  </a:txBody>
                  <a:tcPr marL="22031" marR="22031" marT="29375" marB="29375">
                    <a:lnL>
                      <a:noFill/>
                    </a:lnL>
                    <a:lnR>
                      <a:noFill/>
                    </a:lnR>
                    <a:lnT w="9525" cap="flat" cmpd="sng" algn="ctr">
                      <a:solidFill>
                        <a:srgbClr val="3F3F3F"/>
                      </a:solidFill>
                      <a:prstDash val="solid"/>
                      <a:round/>
                      <a:headEnd type="none" w="med" len="med"/>
                      <a:tailEnd type="none" w="med" len="med"/>
                    </a:lnT>
                    <a:lnB w="19050" cap="flat" cmpd="sng" algn="ctr">
                      <a:solidFill>
                        <a:srgbClr val="3F3F3F"/>
                      </a:solidFill>
                      <a:prstDash val="solid"/>
                      <a:round/>
                      <a:headEnd type="none" w="med" len="med"/>
                      <a:tailEnd type="none" w="med" len="med"/>
                    </a:lnB>
                    <a:solidFill>
                      <a:srgbClr val="F9F9F9"/>
                    </a:solidFill>
                  </a:tcPr>
                </a:tc>
                <a:tc>
                  <a:txBody>
                    <a:bodyPr/>
                    <a:lstStyle/>
                    <a:p>
                      <a:pPr algn="l" rtl="0" fontAlgn="t"/>
                      <a:r>
                        <a:rPr lang="en-US" sz="1400" b="0" dirty="0">
                          <a:solidFill>
                            <a:srgbClr val="222222"/>
                          </a:solidFill>
                          <a:latin typeface="Cambria" pitchFamily="18" charset="0"/>
                        </a:rPr>
                        <a:t>Enables you to audit at the most granular level, data access and actions based on content, using any Boolean measure, such as value &gt; 1,000,000. Enables auditing based on access to or changes in a column.</a:t>
                      </a:r>
                    </a:p>
                  </a:txBody>
                  <a:tcPr marL="22031" marR="22031" marT="29375" marB="29375">
                    <a:lnL>
                      <a:noFill/>
                    </a:lnL>
                    <a:lnR>
                      <a:noFill/>
                    </a:lnR>
                    <a:lnT w="9525" cap="flat" cmpd="sng" algn="ctr">
                      <a:solidFill>
                        <a:srgbClr val="3F3F3F"/>
                      </a:solidFill>
                      <a:prstDash val="solid"/>
                      <a:round/>
                      <a:headEnd type="none" w="med" len="med"/>
                      <a:tailEnd type="none" w="med" len="med"/>
                    </a:lnT>
                    <a:lnB w="19050" cap="flat" cmpd="sng" algn="ctr">
                      <a:solidFill>
                        <a:srgbClr val="3F3F3F"/>
                      </a:solidFill>
                      <a:prstDash val="solid"/>
                      <a:round/>
                      <a:headEnd type="none" w="med" len="med"/>
                      <a:tailEnd type="none" w="med" len="med"/>
                    </a:lnB>
                    <a:solidFill>
                      <a:srgbClr val="F9F9F9"/>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Specifying Audit Options  •       SQL statement auditing:  AUDIT table;  •       System-privilege auditing (nonfocused and..."/>
          <p:cNvPicPr>
            <a:picLocks noChangeAspect="1" noChangeArrowheads="1"/>
          </p:cNvPicPr>
          <p:nvPr/>
        </p:nvPicPr>
        <p:blipFill>
          <a:blip r:embed="rId2"/>
          <a:srcRect/>
          <a:stretch>
            <a:fillRect/>
          </a:stretch>
        </p:blipFill>
        <p:spPr bwMode="auto">
          <a:xfrm>
            <a:off x="381000" y="457200"/>
            <a:ext cx="8153400" cy="60198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Default Auditing                            Privileges Audited by Default    ALTER ANY PROCEDURE   CREATE ANY LIBRARY     ..."/>
          <p:cNvPicPr>
            <a:picLocks noChangeAspect="1" noChangeArrowheads="1"/>
          </p:cNvPicPr>
          <p:nvPr/>
        </p:nvPicPr>
        <p:blipFill>
          <a:blip r:embed="rId2"/>
          <a:srcRect/>
          <a:stretch>
            <a:fillRect/>
          </a:stretch>
        </p:blipFill>
        <p:spPr bwMode="auto">
          <a:xfrm>
            <a:off x="457200" y="381000"/>
            <a:ext cx="8229600" cy="5867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Value-Based Auditing          A user makes a         The trigger fires.                Audit record is             change...."/>
          <p:cNvPicPr>
            <a:picLocks noChangeAspect="1" noChangeArrowheads="1"/>
          </p:cNvPicPr>
          <p:nvPr/>
        </p:nvPicPr>
        <p:blipFill>
          <a:blip r:embed="rId2"/>
          <a:srcRect/>
          <a:stretch>
            <a:fillRect/>
          </a:stretch>
        </p:blipFill>
        <p:spPr bwMode="auto">
          <a:xfrm>
            <a:off x="609600" y="381000"/>
            <a:ext cx="8077200" cy="6477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Fine-Grained Auditing  •       Monitors data access on the basis of content  •       Audits SELECT, INSERT, UPDATE, DELETE..."/>
          <p:cNvPicPr>
            <a:picLocks noChangeAspect="1" noChangeArrowheads="1"/>
          </p:cNvPicPr>
          <p:nvPr/>
        </p:nvPicPr>
        <p:blipFill>
          <a:blip r:embed="rId2"/>
          <a:srcRect/>
          <a:stretch>
            <a:fillRect/>
          </a:stretch>
        </p:blipFill>
        <p:spPr bwMode="auto">
          <a:xfrm>
            <a:off x="609600" y="609600"/>
            <a:ext cx="8001000" cy="59436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762000"/>
            <a:ext cx="7391400" cy="4939814"/>
          </a:xfrm>
          <a:prstGeom prst="rect">
            <a:avLst/>
          </a:prstGeom>
        </p:spPr>
        <p:txBody>
          <a:bodyPr wrap="square">
            <a:spAutoFit/>
          </a:bodyPr>
          <a:lstStyle/>
          <a:p>
            <a:r>
              <a:rPr lang="en-US" b="1" dirty="0" smtClean="0"/>
              <a:t>Managing Oracle audit </a:t>
            </a:r>
            <a:r>
              <a:rPr lang="en-US" b="1" dirty="0" smtClean="0"/>
              <a:t>trails</a:t>
            </a:r>
          </a:p>
          <a:p>
            <a:r>
              <a:rPr lang="en-US" dirty="0" smtClean="0"/>
              <a:t>The Oracle audit command write the audit information to specific data dictionary views</a:t>
            </a:r>
            <a:r>
              <a:rPr lang="en-US" dirty="0" smtClean="0"/>
              <a:t>.</a:t>
            </a:r>
          </a:p>
          <a:p>
            <a:pPr>
              <a:lnSpc>
                <a:spcPct val="150000"/>
              </a:lnSpc>
              <a:buFont typeface="Wingdings" pitchFamily="2" charset="2"/>
              <a:buChar char="v"/>
            </a:pPr>
            <a:r>
              <a:rPr lang="en-US" dirty="0" smtClean="0"/>
              <a:t>DBA_AUDIT_EXISTS</a:t>
            </a:r>
          </a:p>
          <a:p>
            <a:pPr>
              <a:lnSpc>
                <a:spcPct val="150000"/>
              </a:lnSpc>
              <a:buFont typeface="Wingdings" pitchFamily="2" charset="2"/>
              <a:buChar char="v"/>
            </a:pPr>
            <a:r>
              <a:rPr lang="en-US" dirty="0" smtClean="0"/>
              <a:t>DBA_AUDIT_OBJECT</a:t>
            </a:r>
          </a:p>
          <a:p>
            <a:pPr>
              <a:lnSpc>
                <a:spcPct val="150000"/>
              </a:lnSpc>
              <a:buFont typeface="Wingdings" pitchFamily="2" charset="2"/>
              <a:buChar char="v"/>
            </a:pPr>
            <a:r>
              <a:rPr lang="en-US" dirty="0" smtClean="0"/>
              <a:t>DBA_AUDIT_SESSION</a:t>
            </a:r>
          </a:p>
          <a:p>
            <a:pPr>
              <a:lnSpc>
                <a:spcPct val="150000"/>
              </a:lnSpc>
              <a:buFont typeface="Wingdings" pitchFamily="2" charset="2"/>
              <a:buChar char="v"/>
            </a:pPr>
            <a:r>
              <a:rPr lang="en-US" dirty="0" smtClean="0"/>
              <a:t>DBA_AUDIT_STATEMENT</a:t>
            </a:r>
          </a:p>
          <a:p>
            <a:pPr>
              <a:lnSpc>
                <a:spcPct val="150000"/>
              </a:lnSpc>
              <a:buFont typeface="Wingdings" pitchFamily="2" charset="2"/>
              <a:buChar char="v"/>
            </a:pPr>
            <a:r>
              <a:rPr lang="en-US" dirty="0" smtClean="0"/>
              <a:t>DBA_AUDIT_TRAIL</a:t>
            </a:r>
          </a:p>
          <a:p>
            <a:pPr>
              <a:lnSpc>
                <a:spcPct val="150000"/>
              </a:lnSpc>
            </a:pPr>
            <a:r>
              <a:rPr lang="en-US" dirty="0" smtClean="0"/>
              <a:t>We also have these metadata views for oracle auditing options:</a:t>
            </a:r>
          </a:p>
          <a:p>
            <a:pPr>
              <a:lnSpc>
                <a:spcPct val="150000"/>
              </a:lnSpc>
              <a:buFont typeface="Wingdings" pitchFamily="2" charset="2"/>
              <a:buChar char="v"/>
            </a:pPr>
            <a:r>
              <a:rPr lang="en-US" dirty="0" smtClean="0"/>
              <a:t>DBA_OBJ_AUDIT_OPTS</a:t>
            </a:r>
          </a:p>
          <a:p>
            <a:pPr>
              <a:lnSpc>
                <a:spcPct val="150000"/>
              </a:lnSpc>
              <a:buFont typeface="Wingdings" pitchFamily="2" charset="2"/>
              <a:buChar char="v"/>
            </a:pPr>
            <a:r>
              <a:rPr lang="en-US" dirty="0" smtClean="0"/>
              <a:t>DBA_PRIV_AUDIT_OPTS</a:t>
            </a:r>
          </a:p>
          <a:p>
            <a:pPr>
              <a:lnSpc>
                <a:spcPct val="150000"/>
              </a:lnSpc>
              <a:buFont typeface="Wingdings" pitchFamily="2" charset="2"/>
              <a:buChar char="v"/>
            </a:pPr>
            <a:r>
              <a:rPr lang="en-US" dirty="0" smtClean="0"/>
              <a:t>DBA_STMT_AUDIT_OPTS</a:t>
            </a:r>
          </a:p>
          <a:p>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SYSDBA Auditing Users with SYSDBA or SYSOPER privileges can connect when the database is closed.  • Audit trail must be st..."/>
          <p:cNvPicPr>
            <a:picLocks noChangeAspect="1" noChangeArrowheads="1"/>
          </p:cNvPicPr>
          <p:nvPr/>
        </p:nvPicPr>
        <p:blipFill>
          <a:blip r:embed="rId2"/>
          <a:srcRect/>
          <a:stretch>
            <a:fillRect/>
          </a:stretch>
        </p:blipFill>
        <p:spPr bwMode="auto">
          <a:xfrm>
            <a:off x="457200" y="685800"/>
            <a:ext cx="8153400" cy="547687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Maintaining the Audit Trail The audit trail should be maintained with the following best-practice guidelines:  • Review an..."/>
          <p:cNvPicPr>
            <a:picLocks noChangeAspect="1" noChangeArrowheads="1"/>
          </p:cNvPicPr>
          <p:nvPr/>
        </p:nvPicPr>
        <p:blipFill>
          <a:blip r:embed="rId2"/>
          <a:srcRect/>
          <a:stretch>
            <a:fillRect/>
          </a:stretch>
        </p:blipFill>
        <p:spPr bwMode="auto">
          <a:xfrm>
            <a:off x="838200" y="609600"/>
            <a:ext cx="7924800" cy="5943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001000" cy="2308324"/>
          </a:xfrm>
          <a:prstGeom prst="rect">
            <a:avLst/>
          </a:prstGeom>
          <a:noFill/>
        </p:spPr>
        <p:txBody>
          <a:bodyPr wrap="square" rtlCol="0">
            <a:spAutoFit/>
          </a:bodyPr>
          <a:lstStyle/>
          <a:p>
            <a:r>
              <a:rPr lang="en-US" sz="2400" b="1" dirty="0" smtClean="0">
                <a:solidFill>
                  <a:srgbClr val="FF0000"/>
                </a:solidFill>
                <a:latin typeface="Cambria" pitchFamily="18" charset="0"/>
              </a:rPr>
              <a:t>What is Non-Database Security</a:t>
            </a:r>
            <a:r>
              <a:rPr lang="en-US" sz="2000" dirty="0" smtClean="0">
                <a:solidFill>
                  <a:srgbClr val="FF0000"/>
                </a:solidFill>
                <a:latin typeface="Cambria" pitchFamily="18" charset="0"/>
              </a:rPr>
              <a:t>?</a:t>
            </a:r>
          </a:p>
          <a:p>
            <a:r>
              <a:rPr lang="en-US" sz="2000" dirty="0" smtClean="0">
                <a:latin typeface="Cambria" pitchFamily="18" charset="0"/>
              </a:rPr>
              <a:t>Things that need to be  considered outside of the database.</a:t>
            </a:r>
            <a:endParaRPr lang="en-US" sz="2000" dirty="0">
              <a:latin typeface="Cambria" pitchFamily="18" charset="0"/>
            </a:endParaRPr>
          </a:p>
          <a:p>
            <a:pPr>
              <a:buFont typeface="Wingdings" pitchFamily="2" charset="2"/>
              <a:buChar char="Ø"/>
            </a:pPr>
            <a:r>
              <a:rPr lang="en-US" sz="2000" b="1" dirty="0" smtClean="0">
                <a:solidFill>
                  <a:srgbClr val="002060"/>
                </a:solidFill>
                <a:latin typeface="Cambria" pitchFamily="18" charset="0"/>
              </a:rPr>
              <a:t>Operating System security   </a:t>
            </a:r>
          </a:p>
          <a:p>
            <a:pPr>
              <a:buFont typeface="Wingdings" pitchFamily="2" charset="2"/>
              <a:buChar char="Ø"/>
            </a:pPr>
            <a:r>
              <a:rPr lang="en-US" sz="2000" b="1" dirty="0" smtClean="0">
                <a:solidFill>
                  <a:srgbClr val="002060"/>
                </a:solidFill>
                <a:latin typeface="Cambria" pitchFamily="18" charset="0"/>
              </a:rPr>
              <a:t>Securing Backup media</a:t>
            </a:r>
          </a:p>
          <a:p>
            <a:pPr>
              <a:buFont typeface="Wingdings" pitchFamily="2" charset="2"/>
              <a:buChar char="Ø"/>
            </a:pPr>
            <a:r>
              <a:rPr lang="en-US" sz="2000" b="1" dirty="0" smtClean="0">
                <a:solidFill>
                  <a:srgbClr val="002060"/>
                </a:solidFill>
                <a:latin typeface="Cambria" pitchFamily="18" charset="0"/>
              </a:rPr>
              <a:t>Background Security Checks</a:t>
            </a:r>
          </a:p>
          <a:p>
            <a:pPr>
              <a:buFont typeface="Wingdings" pitchFamily="2" charset="2"/>
              <a:buChar char="Ø"/>
            </a:pPr>
            <a:r>
              <a:rPr lang="en-US" sz="2000" b="1" dirty="0" smtClean="0">
                <a:solidFill>
                  <a:srgbClr val="002060"/>
                </a:solidFill>
                <a:latin typeface="Cambria" pitchFamily="18" charset="0"/>
              </a:rPr>
              <a:t>Security education</a:t>
            </a:r>
          </a:p>
          <a:p>
            <a:pPr>
              <a:buFont typeface="Wingdings" pitchFamily="2" charset="2"/>
              <a:buChar char="Ø"/>
            </a:pPr>
            <a:r>
              <a:rPr lang="en-US" sz="2000" b="1" dirty="0" smtClean="0">
                <a:solidFill>
                  <a:srgbClr val="002060"/>
                </a:solidFill>
                <a:latin typeface="Cambria" pitchFamily="18" charset="0"/>
              </a:rPr>
              <a:t>Controlled Access to hardware</a:t>
            </a:r>
            <a:endParaRPr lang="en-US" sz="2000" b="1" dirty="0">
              <a:solidFill>
                <a:srgbClr val="002060"/>
              </a:solidFill>
              <a:latin typeface="Cambria" pitchFamily="18" charset="0"/>
            </a:endParaRPr>
          </a:p>
        </p:txBody>
      </p:sp>
      <p:pic>
        <p:nvPicPr>
          <p:cNvPr id="17410" name="Picture 2" descr="Design Security"/>
          <p:cNvPicPr>
            <a:picLocks noChangeAspect="1" noChangeArrowheads="1"/>
          </p:cNvPicPr>
          <p:nvPr/>
        </p:nvPicPr>
        <p:blipFill>
          <a:blip r:embed="rId2"/>
          <a:srcRect/>
          <a:stretch>
            <a:fillRect/>
          </a:stretch>
        </p:blipFill>
        <p:spPr bwMode="auto">
          <a:xfrm>
            <a:off x="381000" y="2819400"/>
            <a:ext cx="2162175" cy="2057400"/>
          </a:xfrm>
          <a:prstGeom prst="rect">
            <a:avLst/>
          </a:prstGeom>
          <a:noFill/>
        </p:spPr>
      </p:pic>
      <p:sp>
        <p:nvSpPr>
          <p:cNvPr id="17412" name="AutoShape 4" descr="Archiware delivers data security as easy as A-B-C and 1-2-3 | Tradex New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4" name="AutoShape 6" descr="Archiware delivers data security as easy as A-B-C and 1-2-3 | Tradex New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7416" name="Picture 8" descr="Veeam &amp; Spectra: How to implement the 3-2-1 backup strategy - YouTube"/>
          <p:cNvPicPr>
            <a:picLocks noChangeAspect="1" noChangeArrowheads="1"/>
          </p:cNvPicPr>
          <p:nvPr/>
        </p:nvPicPr>
        <p:blipFill>
          <a:blip r:embed="rId3" cstate="print"/>
          <a:srcRect/>
          <a:stretch>
            <a:fillRect/>
          </a:stretch>
        </p:blipFill>
        <p:spPr bwMode="auto">
          <a:xfrm>
            <a:off x="2895600" y="3200400"/>
            <a:ext cx="2302933" cy="1295400"/>
          </a:xfrm>
          <a:prstGeom prst="rect">
            <a:avLst/>
          </a:prstGeom>
          <a:noFill/>
        </p:spPr>
      </p:pic>
      <p:pic>
        <p:nvPicPr>
          <p:cNvPr id="17418" name="Picture 10" descr="5 Potential Security Gaps in the Screening Process — CNC Jobs Staffing &amp;  Recruiting"/>
          <p:cNvPicPr>
            <a:picLocks noChangeAspect="1" noChangeArrowheads="1"/>
          </p:cNvPicPr>
          <p:nvPr/>
        </p:nvPicPr>
        <p:blipFill>
          <a:blip r:embed="rId4"/>
          <a:srcRect/>
          <a:stretch>
            <a:fillRect/>
          </a:stretch>
        </p:blipFill>
        <p:spPr bwMode="auto">
          <a:xfrm>
            <a:off x="381000" y="5181600"/>
            <a:ext cx="3429000" cy="1409700"/>
          </a:xfrm>
          <a:prstGeom prst="rect">
            <a:avLst/>
          </a:prstGeom>
          <a:noFill/>
        </p:spPr>
      </p:pic>
      <p:pic>
        <p:nvPicPr>
          <p:cNvPr id="17420" name="Picture 12" descr="Security Awareness Training: The Missing Piece in Your Network Security"/>
          <p:cNvPicPr>
            <a:picLocks noChangeAspect="1" noChangeArrowheads="1"/>
          </p:cNvPicPr>
          <p:nvPr/>
        </p:nvPicPr>
        <p:blipFill>
          <a:blip r:embed="rId5"/>
          <a:srcRect/>
          <a:stretch>
            <a:fillRect/>
          </a:stretch>
        </p:blipFill>
        <p:spPr bwMode="auto">
          <a:xfrm>
            <a:off x="3962400" y="5029200"/>
            <a:ext cx="4305300" cy="1557528"/>
          </a:xfrm>
          <a:prstGeom prst="rect">
            <a:avLst/>
          </a:prstGeom>
          <a:noFill/>
        </p:spPr>
      </p:pic>
      <p:pic>
        <p:nvPicPr>
          <p:cNvPr id="17422" name="Picture 14" descr="Providing High Quality IP Camera System And Wireless CCTV | Kintronics"/>
          <p:cNvPicPr>
            <a:picLocks noChangeAspect="1" noChangeArrowheads="1"/>
          </p:cNvPicPr>
          <p:nvPr/>
        </p:nvPicPr>
        <p:blipFill>
          <a:blip r:embed="rId6"/>
          <a:srcRect/>
          <a:stretch>
            <a:fillRect/>
          </a:stretch>
        </p:blipFill>
        <p:spPr bwMode="auto">
          <a:xfrm>
            <a:off x="5334000" y="3200400"/>
            <a:ext cx="3276600" cy="139065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0"/>
            <a:ext cx="8077200" cy="5909310"/>
          </a:xfrm>
          <a:prstGeom prst="rect">
            <a:avLst/>
          </a:prstGeom>
        </p:spPr>
        <p:txBody>
          <a:bodyPr wrap="square">
            <a:spAutoFit/>
          </a:bodyPr>
          <a:lstStyle/>
          <a:p>
            <a:pPr algn="ctr"/>
            <a:r>
              <a:rPr lang="en-US" b="1" dirty="0">
                <a:latin typeface="Cambria" pitchFamily="18" charset="0"/>
              </a:rPr>
              <a:t>Database Authentication and Authorization</a:t>
            </a:r>
          </a:p>
          <a:p>
            <a:r>
              <a:rPr lang="en-US" dirty="0"/>
              <a:t>A fundamental step in securing a database system is validating the identity of the user who is accessing the database </a:t>
            </a:r>
            <a:r>
              <a:rPr lang="en-US" b="1" dirty="0"/>
              <a:t>(authentication</a:t>
            </a:r>
            <a:r>
              <a:rPr lang="en-US" dirty="0"/>
              <a:t>) and controlling what operations they can perform </a:t>
            </a:r>
            <a:r>
              <a:rPr lang="en-US" b="1" dirty="0"/>
              <a:t>(authorization</a:t>
            </a:r>
            <a:r>
              <a:rPr lang="en-US" dirty="0"/>
              <a:t>). A strong authentication and authorization strategy helps protect the users and their data from attackers</a:t>
            </a:r>
            <a:r>
              <a:rPr lang="en-US" dirty="0" smtClean="0"/>
              <a:t>.</a:t>
            </a:r>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Oracle </a:t>
            </a:r>
            <a:r>
              <a:rPr lang="en-US" dirty="0"/>
              <a:t>provides a number of authentication and authorization mechanisms to meet user requirements, from simple locally based password authentication to centralized directory service integration to handle both authentication and authorization. Administrators must keep user information up-to-date and secure for the entire enterprise.</a:t>
            </a:r>
          </a:p>
        </p:txBody>
      </p:sp>
      <p:pic>
        <p:nvPicPr>
          <p:cNvPr id="11266" name="Picture 2" descr="Authentication vs. Authorization | Okta"/>
          <p:cNvPicPr>
            <a:picLocks noChangeAspect="1" noChangeArrowheads="1"/>
          </p:cNvPicPr>
          <p:nvPr/>
        </p:nvPicPr>
        <p:blipFill>
          <a:blip r:embed="rId2"/>
          <a:srcRect/>
          <a:stretch>
            <a:fillRect/>
          </a:stretch>
        </p:blipFill>
        <p:spPr bwMode="auto">
          <a:xfrm>
            <a:off x="838200" y="2133600"/>
            <a:ext cx="7086600" cy="2667000"/>
          </a:xfrm>
          <a:prstGeom prst="rect">
            <a:avLst/>
          </a:prstGeom>
          <a:ln w="38100" cap="sq">
            <a:solidFill>
              <a:schemeClr val="accent2">
                <a:lumMod val="75000"/>
              </a:schemeClr>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33400" y="0"/>
            <a:ext cx="8001000" cy="360098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2400" i="0" u="none" strike="noStrike" cap="none" normalizeH="0" baseline="0" dirty="0" smtClean="0">
                <a:ln>
                  <a:noFill/>
                </a:ln>
                <a:solidFill>
                  <a:srgbClr val="FF0000"/>
                </a:solidFill>
                <a:effectLst/>
                <a:latin typeface="Cambria" pitchFamily="18" charset="0"/>
                <a:cs typeface="Arial" pitchFamily="34" charset="0"/>
              </a:rPr>
              <a:t>Database Authentication methods.</a:t>
            </a:r>
            <a:endParaRPr kumimoji="0" lang="en-US" sz="1300" i="0" u="none" strike="noStrike" cap="none" normalizeH="0" baseline="0" dirty="0" smtClean="0">
              <a:ln>
                <a:noFill/>
              </a:ln>
              <a:solidFill>
                <a:srgbClr val="FF0000"/>
              </a:solidFill>
              <a:effectLst/>
              <a:latin typeface="Cambria"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2060"/>
                </a:solidFill>
                <a:effectLst/>
                <a:latin typeface="Arial" pitchFamily="34" charset="0"/>
                <a:cs typeface="Arial" pitchFamily="34" charset="0"/>
              </a:rPr>
              <a:t>1.     Authentication by the Operating System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2060"/>
                </a:solidFill>
                <a:effectLst/>
                <a:latin typeface="Times New Roman" pitchFamily="18" charset="0"/>
                <a:cs typeface="Times New Roman" pitchFamily="18" charset="0"/>
              </a:rPr>
              <a:t>Some operating systems permit Oracle to use information they maintain to authenticate users, with the following benefits:</a:t>
            </a:r>
            <a:endParaRPr kumimoji="0" lang="en-US" sz="28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Once authenticated by the operating system, users can connect to Oracle more conveniently, without specifying a username or password. For example, an operating-system-authenticated user can invoke SQL*Plus and skip the username and password prompts by entering   </a:t>
            </a:r>
            <a:r>
              <a:rPr kumimoji="0" lang="en-US" sz="1000" b="0" i="0" u="none" strike="noStrike" cap="none" normalizeH="0" baseline="0" dirty="0" smtClean="0">
                <a:ln>
                  <a:noFill/>
                </a:ln>
                <a:solidFill>
                  <a:srgbClr val="000000"/>
                </a:solidFill>
                <a:effectLst/>
                <a:latin typeface="Arial Unicode MS" pitchFamily="34" charset="-128"/>
                <a:cs typeface="Times New Roman" pitchFamily="18" charset="0"/>
              </a:rPr>
              <a:t>SQLPLUS / </a:t>
            </a:r>
            <a:endParaRPr kumimoji="0" lang="en-US" sz="9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With control over user authentication centralized in the operating system, Oracle need not store or manage user passwords, though it still maintains usernames in the database.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Audit trails in the database and operating system use the same usernames.</a:t>
            </a:r>
          </a:p>
          <a:p>
            <a:pPr marL="0" marR="0" lvl="0" indent="0" algn="l" defTabSz="914400" rtl="0" eaLnBrk="0" fontAlgn="base" latinLnBrk="0" hangingPunct="0">
              <a:lnSpc>
                <a:spcPct val="100000"/>
              </a:lnSpc>
              <a:spcBef>
                <a:spcPct val="0"/>
              </a:spcBef>
              <a:spcAft>
                <a:spcPct val="0"/>
              </a:spcAft>
              <a:buClrTx/>
              <a:buSzTx/>
              <a:tabLst/>
            </a:pPr>
            <a:endParaRPr kumimoji="0" lang="en-US" sz="1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8435" name="Picture 3" descr="What Factors Are Used For the User Authentication?"/>
          <p:cNvPicPr>
            <a:picLocks noChangeAspect="1" noChangeArrowheads="1"/>
          </p:cNvPicPr>
          <p:nvPr/>
        </p:nvPicPr>
        <p:blipFill>
          <a:blip r:embed="rId2"/>
          <a:srcRect/>
          <a:stretch>
            <a:fillRect/>
          </a:stretch>
        </p:blipFill>
        <p:spPr bwMode="auto">
          <a:xfrm>
            <a:off x="1143000" y="3505200"/>
            <a:ext cx="6172200" cy="2895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57200"/>
            <a:ext cx="7696200" cy="2585323"/>
          </a:xfrm>
          <a:prstGeom prst="rect">
            <a:avLst/>
          </a:prstGeom>
        </p:spPr>
        <p:txBody>
          <a:bodyPr wrap="square">
            <a:spAutoFit/>
          </a:bodyPr>
          <a:lstStyle/>
          <a:p>
            <a:r>
              <a:rPr lang="en-US" b="1" dirty="0" smtClean="0"/>
              <a:t>2. Authentication by the Network</a:t>
            </a:r>
          </a:p>
          <a:p>
            <a:r>
              <a:rPr lang="en-US" dirty="0" smtClean="0"/>
              <a:t>Authentication capabilities at the network layer are handled by the SSL protocol or by third-party services, as described in the following subsections:</a:t>
            </a:r>
          </a:p>
          <a:p>
            <a:pPr>
              <a:buFont typeface="Arial" pitchFamily="34" charset="0"/>
              <a:buChar char="•"/>
            </a:pPr>
            <a:r>
              <a:rPr lang="en-US" dirty="0" smtClean="0"/>
              <a:t>Authentication by the Secure Socket Layer Protocol</a:t>
            </a:r>
          </a:p>
          <a:p>
            <a:pPr>
              <a:buFont typeface="Arial" pitchFamily="34" charset="0"/>
              <a:buChar char="•"/>
            </a:pPr>
            <a:r>
              <a:rPr lang="en-US" dirty="0" smtClean="0"/>
              <a:t>Authentication Using Third-Party Services</a:t>
            </a:r>
          </a:p>
          <a:p>
            <a:pPr lvl="1">
              <a:buFont typeface="Arial" pitchFamily="34" charset="0"/>
              <a:buChar char="•"/>
            </a:pPr>
            <a:r>
              <a:rPr lang="en-US" dirty="0" smtClean="0"/>
              <a:t>DCE Authentication</a:t>
            </a:r>
          </a:p>
          <a:p>
            <a:pPr lvl="1">
              <a:buFont typeface="Arial" pitchFamily="34" charset="0"/>
              <a:buChar char="•"/>
            </a:pPr>
            <a:r>
              <a:rPr lang="en-US" dirty="0" smtClean="0"/>
              <a:t>Kerberos Authentication</a:t>
            </a:r>
          </a:p>
          <a:p>
            <a:pPr lvl="1">
              <a:buFont typeface="Arial" pitchFamily="34" charset="0"/>
              <a:buChar char="•"/>
            </a:pPr>
            <a:r>
              <a:rPr lang="en-US" dirty="0" smtClean="0"/>
              <a:t>Public Key Infrastructure-Based Authentication</a:t>
            </a:r>
          </a:p>
          <a:p>
            <a:pPr lvl="1">
              <a:buFont typeface="Arial" pitchFamily="34" charset="0"/>
              <a:buChar char="•"/>
            </a:pPr>
            <a:r>
              <a:rPr lang="en-US" dirty="0" smtClean="0"/>
              <a:t>Authentication with RADIUS</a:t>
            </a:r>
          </a:p>
        </p:txBody>
      </p:sp>
      <p:pic>
        <p:nvPicPr>
          <p:cNvPr id="19458" name="Picture 2" descr="What is User Authentication?"/>
          <p:cNvPicPr>
            <a:picLocks noChangeAspect="1" noChangeArrowheads="1"/>
          </p:cNvPicPr>
          <p:nvPr/>
        </p:nvPicPr>
        <p:blipFill>
          <a:blip r:embed="rId2"/>
          <a:srcRect/>
          <a:stretch>
            <a:fillRect/>
          </a:stretch>
        </p:blipFill>
        <p:spPr bwMode="auto">
          <a:xfrm>
            <a:off x="990600" y="3429000"/>
            <a:ext cx="7467600" cy="288711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153400" cy="3693319"/>
          </a:xfrm>
          <a:prstGeom prst="rect">
            <a:avLst/>
          </a:prstGeom>
        </p:spPr>
        <p:txBody>
          <a:bodyPr wrap="square">
            <a:spAutoFit/>
          </a:bodyPr>
          <a:lstStyle/>
          <a:p>
            <a:r>
              <a:rPr lang="en-US" b="1" dirty="0" smtClean="0"/>
              <a:t>3.  Authentication </a:t>
            </a:r>
            <a:r>
              <a:rPr lang="en-US" b="1" dirty="0"/>
              <a:t>by the Oracle Database</a:t>
            </a:r>
          </a:p>
          <a:p>
            <a:r>
              <a:rPr lang="en-US" dirty="0"/>
              <a:t>Oracle can authenticate users attempting to connect to a database, by using information stored in that database.</a:t>
            </a:r>
          </a:p>
          <a:p>
            <a:r>
              <a:rPr lang="en-US" dirty="0"/>
              <a:t>To set up Oracle to use database authentication, you create each user with an associated password that must be supplied when the user attempts to establish a connection. This process prevents unauthorized use of the database, since the connection will be denied if the user provides an incorrect password. </a:t>
            </a:r>
            <a:endParaRPr lang="en-US" dirty="0" smtClean="0"/>
          </a:p>
          <a:p>
            <a:r>
              <a:rPr lang="en-US" b="1" dirty="0" smtClean="0"/>
              <a:t>4.  Authentication </a:t>
            </a:r>
            <a:r>
              <a:rPr lang="en-US" b="1" dirty="0"/>
              <a:t>of Database Administrators</a:t>
            </a:r>
          </a:p>
          <a:p>
            <a:r>
              <a:rPr lang="en-US" dirty="0"/>
              <a:t>Database administrators perform special operations (such as shutting down or starting up a database) that should not be performed by normal database users. Oracle provides for secure authentication of database administrator usernames, for which you can choose either operating system authentication or password files.</a:t>
            </a:r>
          </a:p>
          <a:p>
            <a:endParaRPr lang="en-US" dirty="0"/>
          </a:p>
        </p:txBody>
      </p:sp>
      <p:pic>
        <p:nvPicPr>
          <p:cNvPr id="20482" name="Picture 2" descr="Recovering from Noncritical Losses - ppt download"/>
          <p:cNvPicPr>
            <a:picLocks noChangeAspect="1" noChangeArrowheads="1"/>
          </p:cNvPicPr>
          <p:nvPr/>
        </p:nvPicPr>
        <p:blipFill>
          <a:blip r:embed="rId2"/>
          <a:srcRect/>
          <a:stretch>
            <a:fillRect/>
          </a:stretch>
        </p:blipFill>
        <p:spPr bwMode="auto">
          <a:xfrm>
            <a:off x="838200" y="3621881"/>
            <a:ext cx="6553200" cy="323611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Auditing overview&#10;Audit objectives: A set of business rules, system&#10;controls, government regulations, or security policie..."/>
          <p:cNvPicPr>
            <a:picLocks noChangeAspect="1" noChangeArrowheads="1"/>
          </p:cNvPicPr>
          <p:nvPr/>
        </p:nvPicPr>
        <p:blipFill>
          <a:blip r:embed="rId2"/>
          <a:srcRect/>
          <a:stretch>
            <a:fillRect/>
          </a:stretch>
        </p:blipFill>
        <p:spPr bwMode="auto">
          <a:xfrm>
            <a:off x="381000" y="152400"/>
            <a:ext cx="8305800" cy="6400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ess11 auditing"/>
          <p:cNvPicPr>
            <a:picLocks noChangeAspect="1" noChangeArrowheads="1"/>
          </p:cNvPicPr>
          <p:nvPr/>
        </p:nvPicPr>
        <p:blipFill>
          <a:blip r:embed="rId2"/>
          <a:srcRect/>
          <a:stretch>
            <a:fillRect/>
          </a:stretch>
        </p:blipFill>
        <p:spPr bwMode="auto">
          <a:xfrm>
            <a:off x="1295400" y="1219200"/>
            <a:ext cx="6076950" cy="456247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686800" cy="6186309"/>
          </a:xfrm>
          <a:prstGeom prst="rect">
            <a:avLst/>
          </a:prstGeom>
        </p:spPr>
        <p:txBody>
          <a:bodyPr wrap="square">
            <a:spAutoFit/>
          </a:bodyPr>
          <a:lstStyle/>
          <a:p>
            <a:r>
              <a:rPr lang="en-US" b="1" dirty="0" smtClean="0"/>
              <a:t>Auditing is typically used to:</a:t>
            </a:r>
          </a:p>
          <a:p>
            <a:pPr>
              <a:lnSpc>
                <a:spcPct val="150000"/>
              </a:lnSpc>
              <a:buFont typeface="Arial" pitchFamily="34" charset="0"/>
              <a:buChar char="•"/>
            </a:pPr>
            <a:r>
              <a:rPr lang="en-US" dirty="0" smtClean="0"/>
              <a:t>Enable future accountability for current actions taken in a particular schema, table, or row, or affecting specific content</a:t>
            </a:r>
          </a:p>
          <a:p>
            <a:pPr>
              <a:lnSpc>
                <a:spcPct val="150000"/>
              </a:lnSpc>
              <a:buFont typeface="Arial" pitchFamily="34" charset="0"/>
              <a:buChar char="•"/>
            </a:pPr>
            <a:r>
              <a:rPr lang="en-US" dirty="0" smtClean="0"/>
              <a:t>Deter users (or others) from inappropriate actions based on that accountability</a:t>
            </a:r>
          </a:p>
          <a:p>
            <a:pPr>
              <a:lnSpc>
                <a:spcPct val="150000"/>
              </a:lnSpc>
              <a:buFont typeface="Arial" pitchFamily="34" charset="0"/>
              <a:buChar char="•"/>
            </a:pPr>
            <a:r>
              <a:rPr lang="en-US" dirty="0" smtClean="0"/>
              <a:t>Investigate suspicious activity</a:t>
            </a:r>
          </a:p>
          <a:p>
            <a:pPr>
              <a:lnSpc>
                <a:spcPct val="150000"/>
              </a:lnSpc>
            </a:pPr>
            <a:r>
              <a:rPr lang="en-US" dirty="0" smtClean="0"/>
              <a:t>     For example, if some user is deleting data from tables, then the security administrator might decide to audit all connections to the database and all successful and unsuccessful deletions of rows from all tables in the database.</a:t>
            </a:r>
          </a:p>
          <a:p>
            <a:pPr>
              <a:lnSpc>
                <a:spcPct val="150000"/>
              </a:lnSpc>
              <a:buFont typeface="Arial" pitchFamily="34" charset="0"/>
              <a:buChar char="•"/>
            </a:pPr>
            <a:r>
              <a:rPr lang="en-US" dirty="0" smtClean="0"/>
              <a:t>Notify an auditor that an unauthorized user is manipulating or deleting data and that the user has more privileges than expected which can lead to reassessing user authorizations</a:t>
            </a:r>
          </a:p>
          <a:p>
            <a:pPr>
              <a:lnSpc>
                <a:spcPct val="150000"/>
              </a:lnSpc>
              <a:buFont typeface="Arial" pitchFamily="34" charset="0"/>
              <a:buChar char="•"/>
            </a:pPr>
            <a:r>
              <a:rPr lang="en-US" dirty="0" smtClean="0"/>
              <a:t>Monitor and gather data about specific database activities</a:t>
            </a:r>
          </a:p>
          <a:p>
            <a:pPr>
              <a:lnSpc>
                <a:spcPct val="150000"/>
              </a:lnSpc>
            </a:pPr>
            <a:r>
              <a:rPr lang="en-US" dirty="0" smtClean="0"/>
              <a:t>For example, the database administrator can gather statistics about which tables are being updated, how many logical I/Os are performed, or how many concurrent users connect at peak times.</a:t>
            </a:r>
          </a:p>
          <a:p>
            <a:pPr>
              <a:lnSpc>
                <a:spcPct val="150000"/>
              </a:lnSpc>
              <a:buFont typeface="Arial" pitchFamily="34" charset="0"/>
              <a:buChar char="•"/>
            </a:pPr>
            <a:r>
              <a:rPr lang="en-US" dirty="0" smtClean="0"/>
              <a:t>Detect problems with an authorization or access control implementation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254</TotalTime>
  <Words>752</Words>
  <Application>Microsoft Office PowerPoint</Application>
  <PresentationFormat>On-screen Show (4:3)</PresentationFormat>
  <Paragraphs>75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lapworld tech</dc:creator>
  <cp:lastModifiedBy>lapworld tech</cp:lastModifiedBy>
  <cp:revision>32</cp:revision>
  <dcterms:created xsi:type="dcterms:W3CDTF">2021-05-08T07:17:24Z</dcterms:created>
  <dcterms:modified xsi:type="dcterms:W3CDTF">2021-05-21T03:47:28Z</dcterms:modified>
</cp:coreProperties>
</file>